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3" r:id="rId3"/>
    <p:sldId id="260" r:id="rId4"/>
    <p:sldId id="276" r:id="rId5"/>
    <p:sldId id="273" r:id="rId6"/>
    <p:sldId id="274" r:id="rId7"/>
    <p:sldId id="275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5" r:id="rId16"/>
    <p:sldId id="270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62" r:id="rId28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30" autoAdjust="0"/>
    <p:restoredTop sz="94764" autoAdjust="0"/>
  </p:normalViewPr>
  <p:slideViewPr>
    <p:cSldViewPr snapToGrid="0">
      <p:cViewPr varScale="1">
        <p:scale>
          <a:sx n="139" d="100"/>
          <a:sy n="139" d="100"/>
        </p:scale>
        <p:origin x="168" y="2064"/>
      </p:cViewPr>
      <p:guideLst>
        <p:guide pos="2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8FDBB94-A463-4AEB-9D58-B8A94B0A1274}" type="datetime1">
              <a:rPr lang="de-DE" sz="800" smtClean="0"/>
              <a:t>04.02.21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72E38C0F-D820-4E6E-ADB3-B32613585B7D}" type="datetime1">
              <a:rPr lang="de-DE" smtClean="0"/>
              <a:t>04.02.21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CE681DF-43B0-4056-92E7-4A19F4E761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6288DB-1B8D-5B48-8D2B-2C7FB8AC4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7B8B781-4008-7B43-B90B-5174CB147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BF2C96-61C6-AE41-B0F8-9E3B47BA3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FD06A9C-DE31-3344-9F4A-71EB27081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8CECD9E-18EE-5549-B134-287241907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8C4F06-06D7-D84A-B2DB-2671BB230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A6AFD6-E09D-644F-A6B6-1DCBCA51E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3D1E282A-2A34-0348-AE76-DE4459C87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A037AB4C-BA27-A641-B640-63F38FD59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8CE1ABF-6F6B-49DA-8DF4-EC3DFC430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29F914C-F172-3445-BBAF-33D87E14E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2FA3-0CF5-6145-804E-3A9ABD87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28E02D-BC42-44C2-A3F5-5404CBC83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Thank you!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778834" cy="245786"/>
          </a:xfrm>
        </p:spPr>
        <p:txBody>
          <a:bodyPr/>
          <a:lstStyle>
            <a:lvl1pPr marL="0" indent="0" defTabSz="536575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</a:t>
            </a:r>
            <a:r>
              <a:rPr lang="de-DE" dirty="0"/>
              <a:t>49 (0) 711 685-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942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Thank you!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82705" cy="245786"/>
          </a:xfrm>
        </p:spPr>
        <p:txBody>
          <a:bodyPr/>
          <a:lstStyle>
            <a:lvl1pPr marL="0" indent="0">
              <a:buNone/>
              <a:tabLst>
                <a:tab pos="536575" algn="l"/>
              </a:tabLst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+49 (0) 711 685-</a:t>
            </a:r>
            <a:endParaRPr lang="de-DE" dirty="0"/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47048E-F4B2-4CE3-8E2C-9004A5C5B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366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DE1BCEF2-3615-40F6-9700-AC8523EE70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C5DE6BF-7C3C-4DD9-B444-AAC623C74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394958B-96B0-482F-9CDD-2894CA0BA7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1128C2-4109-0B40-B1F3-8F0036EB5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3A3817F-F4B0-1B4B-9BDB-804686732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EF60FA-ED38-B14B-9EFE-93DCFC2E3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21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7.mov"/><Relationship Id="rId7" Type="http://schemas.openxmlformats.org/officeDocument/2006/relationships/image" Target="../media/image24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7.mov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9.mov"/><Relationship Id="rId7" Type="http://schemas.openxmlformats.org/officeDocument/2006/relationships/image" Target="../media/image26.png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9.mo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BD9AEB2-1891-4DE2-949B-9C0718360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</p:txBody>
      </p:sp>
      <p:pic>
        <p:nvPicPr>
          <p:cNvPr id="4" name="Picture Placeholder 3" descr="Logo&#10;&#10;Description automatically generated">
            <a:extLst>
              <a:ext uri="{FF2B5EF4-FFF2-40B4-BE49-F238E27FC236}">
                <a16:creationId xmlns:a16="http://schemas.microsoft.com/office/drawing/2014/main" id="{2E405C34-1FB8-5749-B31C-2FBFEDF4FD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600" t="31655" r="4722" b="39869"/>
          <a:stretch/>
        </p:blipFill>
        <p:spPr>
          <a:xfrm>
            <a:off x="0" y="3110010"/>
            <a:ext cx="4875697" cy="1147737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Numerical</a:t>
            </a:r>
            <a:r>
              <a:rPr lang="de-DE" dirty="0">
                <a:solidFill>
                  <a:schemeClr val="bg1"/>
                </a:solidFill>
              </a:rPr>
              <a:t> Simulation</a:t>
            </a: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fluid solver for laminar flow with arbitrary geometries &amp; heat flow</a:t>
            </a:r>
          </a:p>
          <a:p>
            <a:r>
              <a:rPr lang="en-US" dirty="0">
                <a:solidFill>
                  <a:schemeClr val="bg1"/>
                </a:solidFill>
              </a:rPr>
              <a:t>09.02.2021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9FB3C44-BC15-4C18-9D5E-8E57C93FC7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3084" b="-2426"/>
          <a:stretch/>
        </p:blipFill>
        <p:spPr>
          <a:xfrm>
            <a:off x="7334928" y="4069842"/>
            <a:ext cx="1248842" cy="1317673"/>
          </a:xfr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C23851-4C87-7647-B548-4B8D6C419622}"/>
              </a:ext>
            </a:extLst>
          </p:cNvPr>
          <p:cNvSpPr txBox="1">
            <a:spLocks/>
          </p:cNvSpPr>
          <p:nvPr/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</a:t>
            </a: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1294038"/>
            <a:ext cx="6411741" cy="1390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 </a:t>
            </a:r>
            <a:r>
              <a:rPr lang="de-DE" sz="1600" dirty="0" err="1">
                <a:solidFill>
                  <a:schemeClr val="tx1"/>
                </a:solidFill>
              </a:rPr>
              <a:t>arrays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bottom</a:t>
            </a:r>
            <a:r>
              <a:rPr lang="de-DE" sz="1600" dirty="0">
                <a:solidFill>
                  <a:schemeClr val="tx1"/>
                </a:solidFill>
              </a:rPr>
              <a:t>, top, </a:t>
            </a:r>
            <a:r>
              <a:rPr lang="de-DE" sz="1600" dirty="0" err="1">
                <a:solidFill>
                  <a:schemeClr val="tx1"/>
                </a:solidFill>
              </a:rPr>
              <a:t>left</a:t>
            </a:r>
            <a:r>
              <a:rPr lang="de-DE" sz="1600" dirty="0">
                <a:solidFill>
                  <a:schemeClr val="tx1"/>
                </a:solidFill>
              </a:rPr>
              <a:t>, </a:t>
            </a:r>
            <a:r>
              <a:rPr lang="de-DE" sz="1600" dirty="0" err="1">
                <a:solidFill>
                  <a:schemeClr val="tx1"/>
                </a:solidFill>
              </a:rPr>
              <a:t>right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 err="1">
                <a:solidFill>
                  <a:schemeClr val="tx1"/>
                </a:solidFill>
              </a:rPr>
              <a:t>One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array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 </a:t>
            </a:r>
            <a:r>
              <a:rPr lang="de-DE" sz="1600" dirty="0" err="1">
                <a:solidFill>
                  <a:schemeClr val="tx1"/>
                </a:solidFill>
              </a:rPr>
              <a:t>array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conceivable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</a:t>
            </a:r>
            <a:r>
              <a:rPr lang="de-DE" sz="1600" dirty="0">
                <a:solidFill>
                  <a:schemeClr val="tx1"/>
                </a:solidFill>
              </a:rPr>
              <a:t> mix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INFLOW, OUTFLOW, NOSLIP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21748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6300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80490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75925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1692074"/>
            <a:ext cx="6411741" cy="214129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NOSLIP, but different </a:t>
            </a: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depending</a:t>
            </a:r>
            <a:r>
              <a:rPr lang="de-DE" sz="1600" dirty="0">
                <a:solidFill>
                  <a:schemeClr val="tx1"/>
                </a:solidFill>
              </a:rPr>
              <a:t> on FLUID </a:t>
            </a:r>
            <a:r>
              <a:rPr lang="de-DE" sz="1600" dirty="0" err="1">
                <a:solidFill>
                  <a:schemeClr val="tx1"/>
                </a:solidFill>
              </a:rPr>
              <a:t>surroundings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OBJECT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>
                <a:solidFill>
                  <a:schemeClr val="tx1"/>
                </a:solidFill>
              </a:rPr>
              <a:t>OBJECT </a:t>
            </a:r>
            <a:r>
              <a:rPr lang="de-DE" sz="1600" dirty="0" err="1">
                <a:solidFill>
                  <a:schemeClr val="tx1"/>
                </a:solidFill>
              </a:rPr>
              <a:t>subdivided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types</a:t>
            </a:r>
            <a:r>
              <a:rPr lang="de-DE" sz="1600" dirty="0">
                <a:solidFill>
                  <a:schemeClr val="tx1"/>
                </a:solidFill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-LEFT, -RIGHT, -TOP, -BOTTOM;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-TOPLEFT, -TOPRIGHT, -BOTTOMLEFT, -BOTTOMRIGHT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395426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436684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70220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1" y="417645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C8530-E73A-5A44-988C-F62B1CEEA119}"/>
              </a:ext>
            </a:extLst>
          </p:cNvPr>
          <p:cNvSpPr/>
          <p:nvPr/>
        </p:nvSpPr>
        <p:spPr>
          <a:xfrm>
            <a:off x="1500741" y="2235922"/>
            <a:ext cx="6411741" cy="18318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Objects </a:t>
            </a:r>
            <a:r>
              <a:rPr lang="de-DE" sz="1600" dirty="0" err="1">
                <a:solidFill>
                  <a:schemeClr val="tx1"/>
                </a:solidFill>
              </a:rPr>
              <a:t>can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 err="1">
                <a:solidFill>
                  <a:schemeClr val="tx1"/>
                </a:solidFill>
              </a:rPr>
              <a:t>Two</a:t>
            </a:r>
            <a:r>
              <a:rPr lang="de-DE" sz="1600" dirty="0">
                <a:solidFill>
                  <a:schemeClr val="tx1"/>
                </a:solidFill>
              </a:rPr>
              <a:t> additional </a:t>
            </a:r>
            <a:r>
              <a:rPr lang="de-DE" sz="1600" dirty="0" err="1">
                <a:solidFill>
                  <a:schemeClr val="tx1"/>
                </a:solidFill>
              </a:rPr>
              <a:t>matrices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(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r>
              <a:rPr lang="de-DE" sz="1600" dirty="0">
                <a:solidFill>
                  <a:schemeClr val="tx1"/>
                </a:solidFill>
              </a:rPr>
              <a:t>)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if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at “real“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: </a:t>
            </a:r>
            <a:r>
              <a:rPr lang="de-DE" sz="1600" dirty="0" err="1">
                <a:solidFill>
                  <a:schemeClr val="tx1"/>
                </a:solidFill>
              </a:rPr>
              <a:t>extend</a:t>
            </a:r>
            <a:r>
              <a:rPr lang="de-DE" sz="1600" dirty="0">
                <a:solidFill>
                  <a:schemeClr val="tx1"/>
                </a:solidFill>
              </a:rPr>
              <a:t> 1D </a:t>
            </a:r>
            <a:r>
              <a:rPr lang="de-DE" sz="1600" dirty="0" err="1">
                <a:solidFill>
                  <a:schemeClr val="tx1"/>
                </a:solidFill>
              </a:rPr>
              <a:t>arrays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71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</p:spTree>
    <p:extLst>
      <p:ext uri="{BB962C8B-B14F-4D97-AF65-F5344CB8AC3E}">
        <p14:creationId xmlns:p14="http://schemas.microsoft.com/office/powerpoint/2010/main" val="372611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2530556"/>
            <a:ext cx="6411741" cy="12736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Outputwriter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uses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staggered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grid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write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vts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>
                <a:solidFill>
                  <a:schemeClr val="tx1"/>
                </a:solidFill>
              </a:rPr>
              <a:t>EMPTY </a:t>
            </a:r>
            <a:r>
              <a:rPr lang="de-DE" sz="1600" dirty="0" err="1">
                <a:solidFill>
                  <a:schemeClr val="tx1"/>
                </a:solidFill>
              </a:rPr>
              <a:t>cells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blanked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How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create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input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txt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5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238141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464334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02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CB48-5D33-4349-AF72-36360527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How to define boundary condtion types and values?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216FE-CF8A-FA47-92FE-B9DC350CC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5117E0-884D-734F-B351-5E469151353F}"/>
              </a:ext>
            </a:extLst>
          </p:cNvPr>
          <p:cNvGrpSpPr/>
          <p:nvPr/>
        </p:nvGrpSpPr>
        <p:grpSpPr>
          <a:xfrm>
            <a:off x="1583990" y="1542604"/>
            <a:ext cx="5976019" cy="2058292"/>
            <a:chOff x="1583990" y="1501777"/>
            <a:chExt cx="5976019" cy="20582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6200F9-D159-6641-92FD-DCE878F0FE26}"/>
                </a:ext>
              </a:extLst>
            </p:cNvPr>
            <p:cNvSpPr/>
            <p:nvPr/>
          </p:nvSpPr>
          <p:spPr>
            <a:xfrm>
              <a:off x="1583990" y="1748046"/>
              <a:ext cx="2939203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Type= </a:t>
              </a:r>
              <a:r>
                <a:rPr lang="en-US" sz="1600" dirty="0" err="1">
                  <a:solidFill>
                    <a:schemeClr val="tx1"/>
                  </a:solidFill>
                </a:rPr>
                <a:t>Bottombound</a:t>
              </a:r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    Velocity= Dirichlet; 0;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Pressure=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Temperature=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Position = 0; 1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C09A-1BEA-BF4B-A079-2B3C21EAB168}"/>
                </a:ext>
              </a:extLst>
            </p:cNvPr>
            <p:cNvSpPr/>
            <p:nvPr/>
          </p:nvSpPr>
          <p:spPr>
            <a:xfrm>
              <a:off x="1583991" y="1501777"/>
              <a:ext cx="5976018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Input File: Example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FE3082-8B96-3E45-8779-D70DEC0E7373}"/>
                </a:ext>
              </a:extLst>
            </p:cNvPr>
            <p:cNvSpPr/>
            <p:nvPr/>
          </p:nvSpPr>
          <p:spPr>
            <a:xfrm>
              <a:off x="4523193" y="1748047"/>
              <a:ext cx="3036816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location of boundary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type&amp; values (</a:t>
              </a:r>
              <a:r>
                <a:rPr lang="en-US" sz="1600" dirty="0" err="1">
                  <a:solidFill>
                    <a:schemeClr val="tx1"/>
                  </a:solidFill>
                </a:rPr>
                <a:t>u;v</a:t>
              </a:r>
              <a:r>
                <a:rPr lang="en-US" sz="16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(p)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(T)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physical starting and end value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85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2D82AF-EB35-5347-B56A-F49B8C8F61E3}"/>
              </a:ext>
            </a:extLst>
          </p:cNvPr>
          <p:cNvSpPr/>
          <p:nvPr/>
        </p:nvSpPr>
        <p:spPr>
          <a:xfrm>
            <a:off x="2219611" y="950031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Rectangle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1;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4D51B-D5F9-45A7-9B35-A7AFF7AD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?</a:t>
            </a:r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BDA4DE95-1183-9546-8FCA-2055145FF0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1661" t="43462" r="67246" b="43675"/>
          <a:stretch/>
        </p:blipFill>
        <p:spPr>
          <a:xfrm>
            <a:off x="500325" y="962288"/>
            <a:ext cx="1491426" cy="1067743"/>
          </a:xfrm>
        </p:spPr>
      </p:pic>
      <p:pic>
        <p:nvPicPr>
          <p:cNvPr id="9" name="Picture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0A495588-AD10-0446-B6FF-71884087204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6886" t="43782" r="52449" b="43046"/>
          <a:stretch/>
        </p:blipFill>
        <p:spPr>
          <a:xfrm>
            <a:off x="562653" y="2244830"/>
            <a:ext cx="1366770" cy="1042150"/>
          </a:xfrm>
        </p:spPr>
      </p:pic>
      <p:pic>
        <p:nvPicPr>
          <p:cNvPr id="11" name="Picture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7A14761A-8121-CF46-AD6B-37E860DAAD9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 l="49957" t="41335" r="34247" b="41196"/>
          <a:stretch/>
        </p:blipFill>
        <p:spPr>
          <a:xfrm>
            <a:off x="441983" y="3501779"/>
            <a:ext cx="1608110" cy="1097987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0F9C54-56AE-5448-9DF1-10891B34EA1B}"/>
              </a:ext>
            </a:extLst>
          </p:cNvPr>
          <p:cNvSpPr/>
          <p:nvPr/>
        </p:nvSpPr>
        <p:spPr>
          <a:xfrm>
            <a:off x="2219612" y="687684"/>
            <a:ext cx="6344889" cy="2600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Input File: Example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B714ED-E489-6341-87CB-A058E46BB7B5}"/>
              </a:ext>
            </a:extLst>
          </p:cNvPr>
          <p:cNvSpPr/>
          <p:nvPr/>
        </p:nvSpPr>
        <p:spPr>
          <a:xfrm>
            <a:off x="5340237" y="947726"/>
            <a:ext cx="3224264" cy="10846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Lower left and upper right corner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D24D1-1918-1E45-8659-BE1A18CB46BC}"/>
              </a:ext>
            </a:extLst>
          </p:cNvPr>
          <p:cNvSpPr/>
          <p:nvPr/>
        </p:nvSpPr>
        <p:spPr>
          <a:xfrm>
            <a:off x="2219611" y="2175083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Ellipse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1; 1; 0.8; 0.5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Neumann; 0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93969-227A-CC40-984D-4F8C9E95233C}"/>
              </a:ext>
            </a:extLst>
          </p:cNvPr>
          <p:cNvSpPr/>
          <p:nvPr/>
        </p:nvSpPr>
        <p:spPr>
          <a:xfrm>
            <a:off x="5340237" y="2172778"/>
            <a:ext cx="3224264" cy="10846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Center and </a:t>
            </a:r>
            <a:r>
              <a:rPr lang="en-US" sz="1400" dirty="0" err="1">
                <a:solidFill>
                  <a:schemeClr val="tx1"/>
                </a:solidFill>
              </a:rPr>
              <a:t>halfaxes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B1FCC8-C386-3A45-91D3-902FF1B26015}"/>
              </a:ext>
            </a:extLst>
          </p:cNvPr>
          <p:cNvSpPr/>
          <p:nvPr/>
        </p:nvSpPr>
        <p:spPr>
          <a:xfrm>
            <a:off x="2219611" y="3391746"/>
            <a:ext cx="3120626" cy="13226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0; 1; 0.5;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5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Type = Fluid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F76B3-E79D-5B42-8B37-41988E29B43E}"/>
              </a:ext>
            </a:extLst>
          </p:cNvPr>
          <p:cNvSpPr/>
          <p:nvPr/>
        </p:nvSpPr>
        <p:spPr>
          <a:xfrm>
            <a:off x="5340237" y="3389440"/>
            <a:ext cx="3224264" cy="1322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Corners of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r>
              <a:rPr lang="en-US" sz="1400" dirty="0">
                <a:solidFill>
                  <a:schemeClr val="tx1"/>
                </a:solidFill>
              </a:rPr>
              <a:t>Fluid type to cut out shape of obstacle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4C5C02A-D5C7-8849-89BF-CD74BA7DC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4088599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0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Standard Forms: Possible Obstacles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18" name="standardForms.mov" descr="standardForms.mov">
            <a:hlinkClick r:id="" action="ppaction://media"/>
            <a:extLst>
              <a:ext uri="{FF2B5EF4-FFF2-40B4-BE49-F238E27FC236}">
                <a16:creationId xmlns:a16="http://schemas.microsoft.com/office/drawing/2014/main" id="{50BF31C0-2635-234E-B7AA-34FEB47BC1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386" t="33201" r="17500" b="33172"/>
          <a:stretch/>
        </p:blipFill>
        <p:spPr>
          <a:xfrm>
            <a:off x="352718" y="1745969"/>
            <a:ext cx="8438563" cy="2363545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654226" y="486990"/>
            <a:ext cx="1755653" cy="1263641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10x2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200x40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15s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8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Channel with a Step: Comparison for Obstacles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888145" y="335034"/>
            <a:ext cx="1940071" cy="118301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10x2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100x20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500s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9DDE9-979C-5F4D-A576-DE6D8B8EF68A}"/>
              </a:ext>
            </a:extLst>
          </p:cNvPr>
          <p:cNvSpPr txBox="1">
            <a:spLocks/>
          </p:cNvSpPr>
          <p:nvPr/>
        </p:nvSpPr>
        <p:spPr>
          <a:xfrm>
            <a:off x="3722928" y="1820697"/>
            <a:ext cx="2934145" cy="25861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</p:txBody>
      </p:sp>
      <p:pic>
        <p:nvPicPr>
          <p:cNvPr id="14" name="Content Placeholder 1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A8B5396-BB38-5245-956B-AD8E576F7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748" y="956249"/>
            <a:ext cx="3755844" cy="3749957"/>
          </a:xfr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9ECEF89A-71A1-C04E-839F-217E411A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73" y="2009278"/>
            <a:ext cx="2934145" cy="25766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64CB305-48DD-9F4D-ADAF-B30634E77703}"/>
              </a:ext>
            </a:extLst>
          </p:cNvPr>
          <p:cNvSpPr/>
          <p:nvPr/>
        </p:nvSpPr>
        <p:spPr>
          <a:xfrm>
            <a:off x="2796521" y="736607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ur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F3E964-4CE0-4A4B-9991-68F27E5FB8D9}"/>
              </a:ext>
            </a:extLst>
          </p:cNvPr>
          <p:cNvSpPr/>
          <p:nvPr/>
        </p:nvSpPr>
        <p:spPr>
          <a:xfrm>
            <a:off x="5430217" y="1782081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ther Solver</a:t>
            </a:r>
          </a:p>
        </p:txBody>
      </p:sp>
    </p:spTree>
    <p:extLst>
      <p:ext uri="{BB962C8B-B14F-4D97-AF65-F5344CB8AC3E}">
        <p14:creationId xmlns:p14="http://schemas.microsoft.com/office/powerpoint/2010/main" val="371832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75101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Rayleigh-Benard: Comparison for Heat Flow</a:t>
            </a:r>
          </a:p>
        </p:txBody>
      </p:sp>
      <p:pic>
        <p:nvPicPr>
          <p:cNvPr id="5" name="Content Placeholder 4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5C200230-91E1-F644-A06E-3DA5B31E8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18" y="1002175"/>
            <a:ext cx="8999682" cy="1936248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7031777" y="2821163"/>
            <a:ext cx="1742907" cy="1067784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8x1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80x20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100s</a:t>
              </a:r>
            </a:p>
          </p:txBody>
        </p:sp>
      </p:grp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1A7652-0DA8-1D42-8A51-0C798AFC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91" y="3153382"/>
            <a:ext cx="5512171" cy="14658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B50AA2-7AF1-0643-914E-6767E3629E6A}"/>
              </a:ext>
            </a:extLst>
          </p:cNvPr>
          <p:cNvSpPr/>
          <p:nvPr/>
        </p:nvSpPr>
        <p:spPr>
          <a:xfrm>
            <a:off x="7031777" y="1184484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ur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469FB-8F67-D342-AACD-99BC3A534356}"/>
              </a:ext>
            </a:extLst>
          </p:cNvPr>
          <p:cNvSpPr/>
          <p:nvPr/>
        </p:nvSpPr>
        <p:spPr>
          <a:xfrm>
            <a:off x="1169891" y="2873815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ther Solver</a:t>
            </a:r>
          </a:p>
        </p:txBody>
      </p:sp>
    </p:spTree>
    <p:extLst>
      <p:ext uri="{BB962C8B-B14F-4D97-AF65-F5344CB8AC3E}">
        <p14:creationId xmlns:p14="http://schemas.microsoft.com/office/powerpoint/2010/main" val="139341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atedTriangleT.mov" descr="heatedTriangleT.mov">
            <a:hlinkClick r:id="" action="ppaction://media"/>
            <a:extLst>
              <a:ext uri="{FF2B5EF4-FFF2-40B4-BE49-F238E27FC236}">
                <a16:creationId xmlns:a16="http://schemas.microsoft.com/office/drawing/2014/main" id="{7F858AD0-3381-6B4F-9BCD-C74B50394A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446" t="6904" r="14693" b="10881"/>
          <a:stretch/>
        </p:blipFill>
        <p:spPr>
          <a:xfrm>
            <a:off x="1004768" y="375517"/>
            <a:ext cx="5468429" cy="455977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Fountain: Combination of Obstacles and Heat Flow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828358" y="1068063"/>
            <a:ext cx="1700962" cy="1015684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2x2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95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Beanmachine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627304" y="427839"/>
            <a:ext cx="1812021" cy="1124125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34x32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170x160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0.05s</a:t>
              </a:r>
            </a:p>
          </p:txBody>
        </p:sp>
      </p:grp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FB504797-16C6-7345-9EFF-D6FABB15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09" y="1197368"/>
            <a:ext cx="3001576" cy="2678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0CDA8-DF41-C246-B90F-B2B130E9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952" y="2843784"/>
            <a:ext cx="3117432" cy="2029956"/>
          </a:xfrm>
          <a:prstGeom prst="rect">
            <a:avLst/>
          </a:prstGeom>
        </p:spPr>
      </p:pic>
      <p:pic>
        <p:nvPicPr>
          <p:cNvPr id="13" name="Picture 12" descr="A picture containing arrow&#10;&#10;Description automatically generated">
            <a:extLst>
              <a:ext uri="{FF2B5EF4-FFF2-40B4-BE49-F238E27FC236}">
                <a16:creationId xmlns:a16="http://schemas.microsoft.com/office/drawing/2014/main" id="{0A6B572F-393B-B840-BBD4-B8D1E800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15" y="770112"/>
            <a:ext cx="288612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8" y="397445"/>
            <a:ext cx="8245475" cy="432000"/>
          </a:xfrm>
        </p:spPr>
        <p:txBody>
          <a:bodyPr/>
          <a:lstStyle/>
          <a:p>
            <a:r>
              <a:rPr lang="en-DE" dirty="0"/>
              <a:t>Labyrinth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810075" y="554375"/>
            <a:ext cx="1607675" cy="111498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5x2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50s </a:t>
              </a:r>
            </a:p>
          </p:txBody>
        </p:sp>
      </p:grpSp>
      <p:pic>
        <p:nvPicPr>
          <p:cNvPr id="4" name="labyrinth" descr="labyrinth">
            <a:hlinkClick r:id="" action="ppaction://media"/>
            <a:extLst>
              <a:ext uri="{FF2B5EF4-FFF2-40B4-BE49-F238E27FC236}">
                <a16:creationId xmlns:a16="http://schemas.microsoft.com/office/drawing/2014/main" id="{6B073399-0B56-3849-AC68-8860ECC02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144" t="22284" r="21182" b="29719"/>
          <a:stretch/>
        </p:blipFill>
        <p:spPr>
          <a:xfrm>
            <a:off x="323125" y="802053"/>
            <a:ext cx="4486619" cy="1935987"/>
          </a:xfrm>
          <a:prstGeom prst="rect">
            <a:avLst/>
          </a:prstGeom>
        </p:spPr>
      </p:pic>
      <p:pic>
        <p:nvPicPr>
          <p:cNvPr id="14" name="labyrinthT" descr="labyrinthT">
            <a:hlinkClick r:id="" action="ppaction://media"/>
            <a:extLst>
              <a:ext uri="{FF2B5EF4-FFF2-40B4-BE49-F238E27FC236}">
                <a16:creationId xmlns:a16="http://schemas.microsoft.com/office/drawing/2014/main" id="{A03E8E25-FA57-BC4C-8373-731C1FC383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1403" t="21793" r="21737" b="29603"/>
          <a:stretch/>
        </p:blipFill>
        <p:spPr>
          <a:xfrm>
            <a:off x="4295258" y="2663073"/>
            <a:ext cx="4609010" cy="2068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98B6A1-08D7-0145-B82C-621E732FAC2C}"/>
              </a:ext>
            </a:extLst>
          </p:cNvPr>
          <p:cNvSpPr/>
          <p:nvPr/>
        </p:nvSpPr>
        <p:spPr>
          <a:xfrm>
            <a:off x="2761529" y="583573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248EC7-2935-6440-8C12-FA5A6CA1C4DA}"/>
              </a:ext>
            </a:extLst>
          </p:cNvPr>
          <p:cNvSpPr/>
          <p:nvPr/>
        </p:nvSpPr>
        <p:spPr>
          <a:xfrm>
            <a:off x="6889948" y="2473294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99806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NumSim</a:t>
            </a:r>
          </a:p>
        </p:txBody>
      </p:sp>
      <p:pic>
        <p:nvPicPr>
          <p:cNvPr id="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3E9F3AE5-E7F2-4840-8DC8-5AB13A5C82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83" t="29960" r="19343" b="29256"/>
          <a:stretch/>
        </p:blipFill>
        <p:spPr>
          <a:xfrm>
            <a:off x="216152" y="1481019"/>
            <a:ext cx="8746622" cy="3119985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210933" y="347305"/>
            <a:ext cx="1778891" cy="1133714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180x60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64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NumSim Flow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3" name="numsimFlowTemperature" descr="numsimFlowTemperature">
            <a:hlinkClick r:id="" action="ppaction://media"/>
            <a:extLst>
              <a:ext uri="{FF2B5EF4-FFF2-40B4-BE49-F238E27FC236}">
                <a16:creationId xmlns:a16="http://schemas.microsoft.com/office/drawing/2014/main" id="{DD8DC9A6-B2A1-B14C-B512-7AAF850AF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752" t="26687" r="5471" b="36134"/>
          <a:stretch/>
        </p:blipFill>
        <p:spPr>
          <a:xfrm>
            <a:off x="1066827" y="2571750"/>
            <a:ext cx="7791948" cy="2109665"/>
          </a:xfrm>
          <a:prstGeom prst="rect">
            <a:avLst/>
          </a:prstGeom>
        </p:spPr>
      </p:pic>
      <p:pic>
        <p:nvPicPr>
          <p:cNvPr id="4" name="numsimFlow" descr="numsimFlow">
            <a:hlinkClick r:id="" action="ppaction://media"/>
            <a:extLst>
              <a:ext uri="{FF2B5EF4-FFF2-40B4-BE49-F238E27FC236}">
                <a16:creationId xmlns:a16="http://schemas.microsoft.com/office/drawing/2014/main" id="{C6D4BD17-3572-2248-A3E9-6D0B82F0C1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811" t="31742" r="5405" b="35000"/>
          <a:stretch/>
        </p:blipFill>
        <p:spPr>
          <a:xfrm>
            <a:off x="134820" y="979091"/>
            <a:ext cx="7063530" cy="17106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935736" y="444927"/>
            <a:ext cx="1776464" cy="1127048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180x60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794190D-C916-8A4F-92B6-D60BCF658142}"/>
              </a:ext>
            </a:extLst>
          </p:cNvPr>
          <p:cNvSpPr/>
          <p:nvPr/>
        </p:nvSpPr>
        <p:spPr>
          <a:xfrm>
            <a:off x="4645193" y="901804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106DC-5933-804B-B2C7-394EE17F1E22}"/>
              </a:ext>
            </a:extLst>
          </p:cNvPr>
          <p:cNvSpPr/>
          <p:nvPr/>
        </p:nvSpPr>
        <p:spPr>
          <a:xfrm>
            <a:off x="6246602" y="2646710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07350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ityOutletT" descr="cityOutletT">
            <a:hlinkClick r:id="" action="ppaction://media"/>
            <a:extLst>
              <a:ext uri="{FF2B5EF4-FFF2-40B4-BE49-F238E27FC236}">
                <a16:creationId xmlns:a16="http://schemas.microsoft.com/office/drawing/2014/main" id="{39B205BE-0404-1744-AEA4-03110E5DC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988" t="26185" r="18635" b="36496"/>
          <a:stretch/>
        </p:blipFill>
        <p:spPr>
          <a:xfrm>
            <a:off x="1135828" y="2439475"/>
            <a:ext cx="7541446" cy="2434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City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526664" y="325582"/>
            <a:ext cx="2334561" cy="114734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10x5, 15x5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160x80, 240x80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10s</a:t>
              </a:r>
            </a:p>
          </p:txBody>
        </p:sp>
      </p:grpSp>
      <p:pic>
        <p:nvPicPr>
          <p:cNvPr id="3" name="cityT" descr="cityT">
            <a:hlinkClick r:id="" action="ppaction://media"/>
            <a:extLst>
              <a:ext uri="{FF2B5EF4-FFF2-40B4-BE49-F238E27FC236}">
                <a16:creationId xmlns:a16="http://schemas.microsoft.com/office/drawing/2014/main" id="{4A498031-5914-0B47-8DF8-E014E157CE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0112" t="25219" r="29773" b="34999"/>
          <a:stretch/>
        </p:blipFill>
        <p:spPr>
          <a:xfrm>
            <a:off x="992582" y="412348"/>
            <a:ext cx="5289346" cy="21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ldplatzhalter 118">
            <a:extLst>
              <a:ext uri="{FF2B5EF4-FFF2-40B4-BE49-F238E27FC236}">
                <a16:creationId xmlns:a16="http://schemas.microsoft.com/office/drawing/2014/main" id="{050FD27B-E9FB-455D-BC68-ED6B1ADE59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20" name="Textplatzhalter 119">
            <a:extLst>
              <a:ext uri="{FF2B5EF4-FFF2-40B4-BE49-F238E27FC236}">
                <a16:creationId xmlns:a16="http://schemas.microsoft.com/office/drawing/2014/main" id="{85F15A4B-508D-49B8-B179-752479AC3E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4400" y="2093040"/>
            <a:ext cx="3796632" cy="216000"/>
          </a:xfrm>
        </p:spPr>
        <p:txBody>
          <a:bodyPr/>
          <a:lstStyle/>
          <a:p>
            <a:r>
              <a:rPr lang="de-DE" dirty="0"/>
              <a:t>Stefania Scheurer, Marius Stach, Julian </a:t>
            </a:r>
            <a:r>
              <a:rPr lang="de-DE" dirty="0" err="1"/>
              <a:t>Franquinet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F087FB-D625-4F42-8F55-66C209F678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/>
              <a:t>e-mail</a:t>
            </a:r>
            <a:endParaRPr lang="de-DE" dirty="0"/>
          </a:p>
        </p:txBody>
      </p:sp>
      <p:sp>
        <p:nvSpPr>
          <p:cNvPr id="98" name="Textplatzhalter 97">
            <a:extLst>
              <a:ext uri="{FF2B5EF4-FFF2-40B4-BE49-F238E27FC236}">
                <a16:creationId xmlns:a16="http://schemas.microsoft.com/office/drawing/2014/main" id="{D57EBC16-26FB-4E72-B8C3-C8A268D1B8B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/>
              <a:t>enter address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9952D0-15B0-4307-82EA-9B8D10E6B69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A9ECCC0-28E9-4982-8704-9CAF2926B8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96" name="Textplatzhalter 95">
            <a:extLst>
              <a:ext uri="{FF2B5EF4-FFF2-40B4-BE49-F238E27FC236}">
                <a16:creationId xmlns:a16="http://schemas.microsoft.com/office/drawing/2014/main" id="{0C241BE3-DD5A-476A-B77A-E81A937F95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/>
              <a:t>address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005F269-114E-4E3E-AF2E-8BE053244B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130" name="Textplatzhalter 129">
            <a:extLst>
              <a:ext uri="{FF2B5EF4-FFF2-40B4-BE49-F238E27FC236}">
                <a16:creationId xmlns:a16="http://schemas.microsoft.com/office/drawing/2014/main" id="{BE950A89-ACDB-4154-8A9F-1F9386F7EE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1" name="Textplatzhalter 120">
            <a:extLst>
              <a:ext uri="{FF2B5EF4-FFF2-40B4-BE49-F238E27FC236}">
                <a16:creationId xmlns:a16="http://schemas.microsoft.com/office/drawing/2014/main" id="{29195DB9-137C-4BEF-91BC-0322492F5E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2" name="Textplatzhalter 121">
            <a:extLst>
              <a:ext uri="{FF2B5EF4-FFF2-40B4-BE49-F238E27FC236}">
                <a16:creationId xmlns:a16="http://schemas.microsoft.com/office/drawing/2014/main" id="{56963331-4CCA-47B8-A04A-ED24F79E22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8" name="Textplatzhalter 117">
            <a:extLst>
              <a:ext uri="{FF2B5EF4-FFF2-40B4-BE49-F238E27FC236}">
                <a16:creationId xmlns:a16="http://schemas.microsoft.com/office/drawing/2014/main" id="{F22C2A5C-53C5-43D9-8A65-95173CE1F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86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500746" y="176503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500745" y="2592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500745" y="300504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3584F2F7-500A-5E4C-A304-2132F2E9F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28862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computation of temperature T</a:t>
                </a:r>
              </a:p>
              <a:p>
                <a:pPr>
                  <a:lnSpc>
                    <a:spcPct val="150000"/>
                  </a:lnSpc>
                </a:pPr>
                <a:r>
                  <a:rPr lang="en-DE" sz="1600" dirty="0">
                    <a:solidFill>
                      <a:schemeClr val="tx1"/>
                    </a:solidFill>
                  </a:rPr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e>
                    </m:d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1600" b="1" dirty="0">
                    <a:solidFill>
                      <a:schemeClr val="tx1"/>
                    </a:solidFill>
                  </a:rPr>
                  <a:t>xtend </a:t>
                </a:r>
                <a:r>
                  <a:rPr lang="en-DE" sz="1600" dirty="0">
                    <a:solidFill>
                      <a:schemeClr val="tx1"/>
                    </a:solidFill>
                  </a:rPr>
                  <a:t>computation of velocities u and v by term contending T (heat transportation)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b="1" dirty="0">
                  <a:solidFill>
                    <a:schemeClr val="tx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blipFill>
                <a:blip r:embed="rId2"/>
                <a:stretch>
                  <a:fillRect l="-197" b="-9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2" y="357507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1" y="398765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383591" y="44002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42920C2-B12E-7D43-8A5B-3EFBC45D3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6240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24541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field variable T for temperature</a:t>
                </a:r>
              </a:p>
              <a:p>
                <a:pPr marL="642366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s 2D array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DE" sz="1600" dirty="0">
                    <a:solidFill>
                      <a:schemeClr val="tx1"/>
                    </a:solidFill>
                  </a:rPr>
                  <a:t>T</a:t>
                </a:r>
                <a:r>
                  <a:rPr lang="en-DE" sz="1600" baseline="-25000" dirty="0">
                    <a:solidFill>
                      <a:schemeClr val="tx1"/>
                    </a:solidFill>
                  </a:rPr>
                  <a:t>ij</a:t>
                </a:r>
                <a:r>
                  <a:rPr lang="en-DE" sz="1600" dirty="0">
                    <a:solidFill>
                      <a:schemeClr val="tx1"/>
                    </a:solidFill>
                  </a:rPr>
                  <a:t> located at center of cell</a:t>
                </a:r>
              </a:p>
              <a:p>
                <a:pPr marL="642366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sz="1600" dirty="0">
                    <a:solidFill>
                      <a:schemeClr val="tx1"/>
                    </a:solidFill>
                  </a:rPr>
                  <a:t>Size of 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𝑛𝐶𝑒𝑙𝑙𝑠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(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𝑛𝐶𝑒𝑙𝑙𝑠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blipFill>
                <a:blip r:embed="rId2"/>
                <a:stretch>
                  <a:fillRect l="-197" b="-76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298238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E48D9-BC21-174A-B3DE-E684F087FCBD}"/>
              </a:ext>
            </a:extLst>
          </p:cNvPr>
          <p:cNvSpPr/>
          <p:nvPr/>
        </p:nvSpPr>
        <p:spPr>
          <a:xfrm>
            <a:off x="1383593" y="338982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D4A006-1BE7-A14E-8B0E-425170F6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36270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d>
                  </m:oMath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394" b="-254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887808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dapt criteria for computation of dt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DE" sz="1600" b="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endChr m:val=""/>
                                <m:ctrlP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>
                    <a:solidFill>
                      <a:schemeClr val="tx1"/>
                    </a:solidFill>
                  </a:rPr>
                  <a:t>Add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parameters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input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file</a:t>
                </a:r>
                <a:endParaRPr lang="de-DE" sz="1600" dirty="0">
                  <a:solidFill>
                    <a:schemeClr val="tx1"/>
                  </a:solidFill>
                </a:endParaRPr>
              </a:p>
              <a:p>
                <a:pPr marL="642366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 (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DonorCell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),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tInit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(initial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domain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tx1"/>
                    </a:solidFill>
                  </a:rPr>
                  <a:t>Extend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outputwriter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by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adding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new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array</a:t>
                </a:r>
                <a:endParaRPr lang="de-DE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blipFill>
                <a:blip r:embed="rId2"/>
                <a:stretch>
                  <a:fillRect l="-197" t="-21827" b="-2487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189420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5D9A8-1064-804B-B379-76980551D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91592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176731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00853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42111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59596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</p:spTree>
    <p:extLst>
      <p:ext uri="{BB962C8B-B14F-4D97-AF65-F5344CB8AC3E}">
        <p14:creationId xmlns:p14="http://schemas.microsoft.com/office/powerpoint/2010/main" val="76526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4" y="301159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2" y="384024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2" y="425281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2" y="342766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908461"/>
            <a:ext cx="6411741" cy="19941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Every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assigned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type: FLUID, OBJECT, EMPTY</a:t>
            </a:r>
            <a:endParaRPr lang="en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FLUID</a:t>
            </a: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 err="1">
                <a:solidFill>
                  <a:schemeClr val="tx1"/>
                </a:solidFill>
              </a:rPr>
              <a:t>Application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OBJECT:</a:t>
            </a:r>
          </a:p>
          <a:p>
            <a:pPr lvl="2">
              <a:lnSpc>
                <a:spcPct val="150000"/>
              </a:lnSpc>
            </a:pP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objects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>
                <a:solidFill>
                  <a:schemeClr val="tx1"/>
                </a:solidFill>
              </a:rPr>
              <a:t>Skip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EMPTY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1011255521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E_16zu9 Institute.potx" id="{6CDF2315-C708-4FBF-BC80-F8F2067B9D83}" vid="{71825ADE-911E-4FBB-B59F-E287B15BB884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1679</Words>
  <Application>Microsoft Macintosh PowerPoint</Application>
  <PresentationFormat>On-screen Show (16:9)</PresentationFormat>
  <Paragraphs>238</Paragraphs>
  <Slides>27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Cambria Math</vt:lpstr>
      <vt:lpstr>Wingdings</vt:lpstr>
      <vt:lpstr>Uni_Stuttgart</vt:lpstr>
      <vt:lpstr>PowerPoint Presentation</vt:lpstr>
      <vt:lpstr>Task and Implementation</vt:lpstr>
      <vt:lpstr>Heat Flow</vt:lpstr>
      <vt:lpstr>Heat Flow</vt:lpstr>
      <vt:lpstr>Heat Flow</vt:lpstr>
      <vt:lpstr>Heat Flow</vt:lpstr>
      <vt:lpstr>Heat Flow</vt:lpstr>
      <vt:lpstr>Arbitrary Geometries and Obstacles</vt:lpstr>
      <vt:lpstr>Arbitrary Geometries and Obstacles</vt:lpstr>
      <vt:lpstr>Arbitrary Geometries and Obstacles</vt:lpstr>
      <vt:lpstr>Arbitrary Geometries and Obstacles</vt:lpstr>
      <vt:lpstr>Arbitrary Geometries and Obstacles</vt:lpstr>
      <vt:lpstr>Arbitrary Geometries and Obstacles</vt:lpstr>
      <vt:lpstr>Input File for Boundaries and Obstacles</vt:lpstr>
      <vt:lpstr>How to define boundary condtion types and values?</vt:lpstr>
      <vt:lpstr>How to define obstacles?</vt:lpstr>
      <vt:lpstr>Examples</vt:lpstr>
      <vt:lpstr>Standard Forms: Possible Obstacles</vt:lpstr>
      <vt:lpstr>Channel with a Step: Comparison for Obstacles</vt:lpstr>
      <vt:lpstr>Rayleigh-Benard: Comparison for Heat Flow</vt:lpstr>
      <vt:lpstr>Fountain: Combination of Obstacles and Heat Flow</vt:lpstr>
      <vt:lpstr>Beanmachine</vt:lpstr>
      <vt:lpstr>Labyrinth</vt:lpstr>
      <vt:lpstr>NumSim</vt:lpstr>
      <vt:lpstr>NumSim Flow</vt:lpstr>
      <vt:lpstr>City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2021-02-04T11:46:32Z</dcterms:modified>
</cp:coreProperties>
</file>